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217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0205-3E81-481E-B5CA-DAFCDC2509D5}" type="datetimeFigureOut">
              <a:rPr lang="it-IT" smtClean="0"/>
              <a:pPr/>
              <a:t>27/09/2018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98A-01C6-4D41-BE6B-84F43CBA6A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0205-3E81-481E-B5CA-DAFCDC2509D5}" type="datetimeFigureOut">
              <a:rPr lang="it-IT" smtClean="0"/>
              <a:pPr/>
              <a:t>27/09/2018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98A-01C6-4D41-BE6B-84F43CBA6A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0205-3E81-481E-B5CA-DAFCDC2509D5}" type="datetimeFigureOut">
              <a:rPr lang="it-IT" smtClean="0"/>
              <a:pPr/>
              <a:t>27/09/2018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98A-01C6-4D41-BE6B-84F43CBA6A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0205-3E81-481E-B5CA-DAFCDC2509D5}" type="datetimeFigureOut">
              <a:rPr lang="it-IT" smtClean="0"/>
              <a:pPr/>
              <a:t>27/09/2018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98A-01C6-4D41-BE6B-84F43CBA6A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0205-3E81-481E-B5CA-DAFCDC2509D5}" type="datetimeFigureOut">
              <a:rPr lang="it-IT" smtClean="0"/>
              <a:pPr/>
              <a:t>27/09/2018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98A-01C6-4D41-BE6B-84F43CBA6A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0205-3E81-481E-B5CA-DAFCDC2509D5}" type="datetimeFigureOut">
              <a:rPr lang="it-IT" smtClean="0"/>
              <a:pPr/>
              <a:t>27/09/2018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98A-01C6-4D41-BE6B-84F43CBA6A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0205-3E81-481E-B5CA-DAFCDC2509D5}" type="datetimeFigureOut">
              <a:rPr lang="it-IT" smtClean="0"/>
              <a:pPr/>
              <a:t>27/09/2018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98A-01C6-4D41-BE6B-84F43CBA6A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0205-3E81-481E-B5CA-DAFCDC2509D5}" type="datetimeFigureOut">
              <a:rPr lang="it-IT" smtClean="0"/>
              <a:pPr/>
              <a:t>27/09/2018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98A-01C6-4D41-BE6B-84F43CBA6A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0205-3E81-481E-B5CA-DAFCDC2509D5}" type="datetimeFigureOut">
              <a:rPr lang="it-IT" smtClean="0"/>
              <a:pPr/>
              <a:t>27/09/2018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98A-01C6-4D41-BE6B-84F43CBA6A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0205-3E81-481E-B5CA-DAFCDC2509D5}" type="datetimeFigureOut">
              <a:rPr lang="it-IT" smtClean="0"/>
              <a:pPr/>
              <a:t>27/09/2018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98A-01C6-4D41-BE6B-84F43CBA6A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0205-3E81-481E-B5CA-DAFCDC2509D5}" type="datetimeFigureOut">
              <a:rPr lang="it-IT" smtClean="0"/>
              <a:pPr/>
              <a:t>27/09/2018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98A-01C6-4D41-BE6B-84F43CBA6A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A0205-3E81-481E-B5CA-DAFCDC2509D5}" type="datetimeFigureOut">
              <a:rPr lang="it-IT" smtClean="0"/>
              <a:pPr/>
              <a:t>27/09/2018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6098A-01C6-4D41-BE6B-84F43CBA6AA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ww.istitutocomprensivocarpi3.gov.i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oic83900v@pec.istruzione.it" TargetMode="External"/><Relationship Id="rId5" Type="http://schemas.openxmlformats.org/officeDocument/2006/relationships/hyperlink" Target="mailto:moic83900v@istruzione.it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Asus\AppData\Local\Microsoft\Windows\INetCache\IE\4AGH17UO\equilibrista-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9475" y="7072330"/>
            <a:ext cx="2029987" cy="2071670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260648" y="179512"/>
            <a:ext cx="6408712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400" dirty="0"/>
          </a:p>
          <a:p>
            <a:endParaRPr lang="it-IT" sz="1400" dirty="0"/>
          </a:p>
          <a:p>
            <a:r>
              <a:rPr lang="it-IT" sz="1400" dirty="0"/>
              <a:t>                                           </a:t>
            </a:r>
          </a:p>
          <a:p>
            <a:r>
              <a:rPr lang="it-IT" sz="1000" dirty="0"/>
              <a:t>                                                            </a:t>
            </a:r>
            <a:r>
              <a:rPr lang="it-IT" sz="1400" dirty="0"/>
              <a:t>  </a:t>
            </a:r>
            <a:endParaRPr lang="it-IT" sz="1400" dirty="0" smtClean="0"/>
          </a:p>
          <a:p>
            <a:endParaRPr lang="it-IT" sz="1400" dirty="0" smtClean="0"/>
          </a:p>
          <a:p>
            <a:endParaRPr lang="it-IT" sz="1400" dirty="0" smtClean="0"/>
          </a:p>
          <a:p>
            <a:endParaRPr lang="it-IT" sz="1400" dirty="0" smtClean="0"/>
          </a:p>
          <a:p>
            <a:endParaRPr lang="it-IT" sz="1400" dirty="0" smtClean="0"/>
          </a:p>
          <a:p>
            <a:r>
              <a:rPr lang="it-IT" sz="1400" dirty="0" smtClean="0"/>
              <a:t>                                              PROGETTO </a:t>
            </a:r>
            <a:r>
              <a:rPr lang="it-IT" sz="1400" dirty="0"/>
              <a:t>DI CIRCOMOTRICITA</a:t>
            </a:r>
          </a:p>
          <a:p>
            <a:endParaRPr lang="it-IT" sz="1400" dirty="0" smtClean="0"/>
          </a:p>
          <a:p>
            <a:r>
              <a:rPr lang="it-IT" sz="1200" dirty="0" smtClean="0"/>
              <a:t>Il </a:t>
            </a:r>
            <a:r>
              <a:rPr lang="it-IT" sz="1200" dirty="0"/>
              <a:t>circo scolastico sta diventando materia di studio alla facoltà di Scienze Motorie di Roma, in Germania e in Francia il circo ormai da diversi anni fa parte della programmazione dell’attività fisica della scuola statale.</a:t>
            </a:r>
          </a:p>
          <a:p>
            <a:r>
              <a:rPr lang="it-IT" sz="1200" dirty="0"/>
              <a:t>Quest’anno, grazie ai fondi europei che il nostro Istituto ha ottenuto mediante un bando di concorso, vogliamo offrire ai bambini di 4 e5 anni della nostra scuola dell’infanzia “Bruno Munari “questa grande opportunità, un’esperienza di gioco per crescere ed acquisire competenze motorie.</a:t>
            </a:r>
          </a:p>
          <a:p>
            <a:r>
              <a:rPr lang="it-IT" sz="1200" dirty="0"/>
              <a:t>  </a:t>
            </a:r>
            <a:endParaRPr lang="it-IT" sz="900" dirty="0"/>
          </a:p>
          <a:p>
            <a:r>
              <a:rPr lang="it-IT" sz="1200" dirty="0"/>
              <a:t>Le abilità di base di un giocoliere, di un acrobata e di un equilibrista, possono essere insegnate tranquillamente alla scuola dell’infanzia dove si comincia a costruire lo schema corporeo e la presa di coscienza dello spazio e del tempo attraverso i giochi di Circo. Chi comincia a praticare attività circense fin da piccolo avrà uno sviluppo psicomotorio più armonioso, non avrà la paura di lasciarsi andare, avrà più fiducia negli altri e maggiore possibilità di esprimere la sua creatività. Attraverso il gioco del Clown si sviluppano le reazioni positive con gli altri e gli strumenti di gioco.</a:t>
            </a:r>
          </a:p>
          <a:p>
            <a:endParaRPr lang="it-IT" sz="1200" dirty="0"/>
          </a:p>
          <a:p>
            <a:r>
              <a:rPr lang="it-IT" sz="1200" dirty="0"/>
              <a:t>INTERVENTI E METODOLOGIE </a:t>
            </a:r>
            <a:r>
              <a:rPr lang="it-IT" sz="1200" dirty="0" err="1"/>
              <a:t>DI</a:t>
            </a:r>
            <a:r>
              <a:rPr lang="it-IT" sz="1200" dirty="0"/>
              <a:t> LAVORO</a:t>
            </a:r>
          </a:p>
          <a:p>
            <a:r>
              <a:rPr lang="it-IT" sz="1200" dirty="0"/>
              <a:t>Le lezioni sono di tipo pratico dove i bambini sperimentano con il loro corpo le proposte suggerite dall’esperto. Ogni lezione affronta argomenti diversi e comprende ogni volta una parte dedicata  al riscaldamento del corpo e una sezione specifica dedicata alle singole discipline: acrobazia al suolo, </a:t>
            </a:r>
            <a:r>
              <a:rPr lang="it-IT" sz="1200" dirty="0" err="1"/>
              <a:t>giocoleria</a:t>
            </a:r>
            <a:r>
              <a:rPr lang="it-IT" sz="1200" dirty="0"/>
              <a:t>, equilibrismo.</a:t>
            </a:r>
          </a:p>
          <a:p>
            <a:endParaRPr lang="it-IT" sz="1200" dirty="0"/>
          </a:p>
          <a:p>
            <a:r>
              <a:rPr lang="it-IT" sz="1200" dirty="0"/>
              <a:t>OBIETTIVI SPECIFICI DEL LABORATORIO DEI BAMBINI </a:t>
            </a:r>
            <a:r>
              <a:rPr lang="it-IT" sz="1200" dirty="0" err="1"/>
              <a:t>DI</a:t>
            </a:r>
            <a:r>
              <a:rPr lang="it-IT" sz="1200" dirty="0"/>
              <a:t> 4 E 5 ANNI.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/>
              <a:t>Presa di coscienza del proprio corpo (posizioni statiche e statua di gruppo)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/>
              <a:t>Presa di coscienza dello spazio (equilibrio, camminate lente, veloci con accento in una parte specifica del corpo, percorso con varie difficoltà)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/>
              <a:t>Migliorare l’attenzione e il rispetto delle consegne (gioco dello specchio a coppie e di gruppo)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/>
              <a:t>Migliorare la motricità fine attraverso giochi di trasformazione del piatto cinese e di manipolazione delle palline da giocoliere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/>
              <a:t>Migliorare l’equilibrio 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/>
              <a:t>Migliorare la motricità generale andature, rotolamenti, capovolte, verticale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/>
              <a:t>Favorire la capacità di scelta attraverso un esercizio di ricerca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/>
              <a:t>Stimolare la creatività teatrale attraverso improvvisazioni a tema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/>
              <a:t>Migliorare l’autostima</a:t>
            </a:r>
          </a:p>
          <a:p>
            <a:pPr>
              <a:buFont typeface="Arial" pitchFamily="34" charset="0"/>
              <a:buChar char="•"/>
            </a:pPr>
            <a:endParaRPr lang="it-IT" sz="1200" dirty="0"/>
          </a:p>
          <a:p>
            <a:endParaRPr lang="it-IT" sz="1200" dirty="0"/>
          </a:p>
          <a:p>
            <a:endParaRPr lang="it-IT" sz="1200" dirty="0"/>
          </a:p>
        </p:txBody>
      </p:sp>
      <p:pic>
        <p:nvPicPr>
          <p:cNvPr id="1030" name="Picture 6" descr="C:\Users\Asus\AppData\Local\Microsoft\Windows\INetCache\IE\AAS998FO\clubs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204605">
            <a:off x="5519636" y="1080143"/>
            <a:ext cx="722256" cy="1019655"/>
          </a:xfrm>
          <a:prstGeom prst="rect">
            <a:avLst/>
          </a:prstGeom>
          <a:noFill/>
        </p:spPr>
      </p:pic>
      <p:sp>
        <p:nvSpPr>
          <p:cNvPr id="13" name="Rettangolo 12"/>
          <p:cNvSpPr/>
          <p:nvPr/>
        </p:nvSpPr>
        <p:spPr>
          <a:xfrm>
            <a:off x="1071546" y="1285852"/>
            <a:ext cx="446449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CIRCOSTRASS</a:t>
            </a:r>
          </a:p>
        </p:txBody>
      </p:sp>
      <p:pic>
        <p:nvPicPr>
          <p:cNvPr id="14" name="Picture 6" descr="C:\Users\Asus\AppData\Local\Microsoft\Windows\INetCache\IE\AAS998FO\clubs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406134">
            <a:off x="566521" y="1117682"/>
            <a:ext cx="712343" cy="1005661"/>
          </a:xfrm>
          <a:prstGeom prst="rect">
            <a:avLst/>
          </a:prstGeom>
          <a:noFill/>
        </p:spPr>
      </p:pic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143015" y="214282"/>
          <a:ext cx="4572001" cy="792334"/>
        </p:xfrm>
        <a:graphic>
          <a:graphicData uri="http://schemas.openxmlformats.org/drawingml/2006/table">
            <a:tbl>
              <a:tblPr/>
              <a:tblGrid>
                <a:gridCol w="489621"/>
                <a:gridCol w="3592759"/>
                <a:gridCol w="489621"/>
              </a:tblGrid>
              <a:tr h="792334">
                <a:tc>
                  <a:txBody>
                    <a:bodyPr/>
                    <a:lstStyle/>
                    <a:p>
                      <a:pPr algn="ctr" rtl="0"/>
                      <a:endParaRPr lang="it-IT" sz="1200"/>
                    </a:p>
                  </a:txBody>
                  <a:tcPr marL="31618" marR="31618" marT="31618" marB="3161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it-IT" sz="700" b="1"/>
                        <a:t>M.I.U.R. – UFFICIO SCOLASTICO REGIONALE PER L’EMILIA ROMAGNA</a:t>
                      </a:r>
                      <a:endParaRPr lang="it-IT" sz="1200"/>
                    </a:p>
                    <a:p>
                      <a:pPr algn="ctr" rtl="0"/>
                      <a:r>
                        <a:rPr lang="it-IT" sz="700" b="1"/>
                        <a:t>ISTITUTO COMPRENSIVO CARPI 3 (MO)</a:t>
                      </a:r>
                      <a:endParaRPr lang="it-IT" sz="1200"/>
                    </a:p>
                    <a:p>
                      <a:pPr algn="ctr" rtl="0"/>
                      <a:r>
                        <a:rPr lang="it-IT" sz="700" b="1"/>
                        <a:t>SEDE UFFICI: Via Bortolamasi, 22 - 41012 CARPI (MO) </a:t>
                      </a:r>
                      <a:endParaRPr lang="it-IT" sz="1200"/>
                    </a:p>
                    <a:p>
                      <a:pPr algn="ctr" rtl="0"/>
                      <a:r>
                        <a:rPr lang="it-IT" sz="700" b="1"/>
                        <a:t>tel. 059 686618 – fax 059 652704 Codice Fiscale 90035940361 </a:t>
                      </a:r>
                      <a:endParaRPr lang="it-IT" sz="1200"/>
                    </a:p>
                    <a:p>
                      <a:pPr algn="ctr" rtl="0"/>
                      <a:r>
                        <a:rPr lang="it-IT" sz="700"/>
                        <a:t>e Mail: </a:t>
                      </a:r>
                      <a:r>
                        <a:rPr lang="it-IT" sz="700" u="sng">
                          <a:hlinkClick r:id="rId5"/>
                        </a:rPr>
                        <a:t>moic83900v@istruzione.it</a:t>
                      </a:r>
                      <a:r>
                        <a:rPr lang="it-IT" sz="700"/>
                        <a:t> Pec: </a:t>
                      </a:r>
                      <a:r>
                        <a:rPr lang="it-IT" sz="700" u="sng">
                          <a:hlinkClick r:id="rId6"/>
                        </a:rPr>
                        <a:t>moic83900v@pec.istruzione.it</a:t>
                      </a:r>
                      <a:endParaRPr lang="it-IT" sz="1200"/>
                    </a:p>
                    <a:p>
                      <a:pPr algn="ctr" rtl="0"/>
                      <a:r>
                        <a:rPr lang="en-US" sz="700"/>
                        <a:t>Sito web: </a:t>
                      </a:r>
                      <a:r>
                        <a:rPr lang="en-US" sz="700" u="sng">
                          <a:hlinkClick r:id="rId7"/>
                        </a:rPr>
                        <a:t>www.istitutocomprensivocarpi3.gov.it</a:t>
                      </a:r>
                      <a:endParaRPr lang="it-IT" sz="1200"/>
                    </a:p>
                  </a:txBody>
                  <a:tcPr marL="31618" marR="31618" marT="31618" marB="3161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200" dirty="0"/>
                    </a:p>
                  </a:txBody>
                  <a:tcPr marL="31618" marR="31618" marT="31618" marB="3161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425</Words>
  <Application>Microsoft Office PowerPoint</Application>
  <PresentationFormat>Presentazione su schermo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Iole</dc:creator>
  <cp:lastModifiedBy>utente</cp:lastModifiedBy>
  <cp:revision>23</cp:revision>
  <dcterms:created xsi:type="dcterms:W3CDTF">2018-03-27T05:24:07Z</dcterms:created>
  <dcterms:modified xsi:type="dcterms:W3CDTF">2018-09-27T11:54:08Z</dcterms:modified>
</cp:coreProperties>
</file>